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10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0EB42-4595-E743-82D1-2A907FEC4D6A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59A09-6910-A04D-B372-65B33C7E9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9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748F9-EFF2-734D-9ED4-C0E9B36D79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8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5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3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7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7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2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8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2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0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6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4CFDD-B168-3143-97AE-23167B8EBA29}" type="datetimeFigureOut">
              <a:rPr lang="en-US" smtClean="0"/>
              <a:t>11/11/14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0976-624F-0948-A0E4-04A3D057C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8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5399" y="266284"/>
            <a:ext cx="7220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US programs in Bioinformatics</a:t>
            </a:r>
            <a:endParaRPr lang="en-US" sz="4400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1005567"/>
            <a:ext cx="9144000" cy="5910943"/>
            <a:chOff x="0" y="1005567"/>
            <a:chExt cx="9144000" cy="5910943"/>
          </a:xfrm>
        </p:grpSpPr>
        <p:pic>
          <p:nvPicPr>
            <p:cNvPr id="4" name="Picture 3" descr="map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063056"/>
              <a:ext cx="9144000" cy="5853454"/>
            </a:xfrm>
            <a:prstGeom prst="rect">
              <a:avLst/>
            </a:prstGeom>
          </p:spPr>
        </p:pic>
        <p:pic>
          <p:nvPicPr>
            <p:cNvPr id="5" name="Picture 4" descr="white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351" y="1467129"/>
              <a:ext cx="7523674" cy="1773690"/>
            </a:xfrm>
            <a:prstGeom prst="rect">
              <a:avLst/>
            </a:prstGeom>
          </p:spPr>
        </p:pic>
        <p:pic>
          <p:nvPicPr>
            <p:cNvPr id="6" name="Picture 5" descr="white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822440">
              <a:off x="7700534" y="580284"/>
              <a:ext cx="923124" cy="1773690"/>
            </a:xfrm>
            <a:prstGeom prst="rect">
              <a:avLst/>
            </a:prstGeom>
          </p:spPr>
        </p:pic>
        <p:pic>
          <p:nvPicPr>
            <p:cNvPr id="8" name="Picture 7" descr="white.jpe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466745">
              <a:off x="791719" y="842172"/>
              <a:ext cx="923124" cy="1773690"/>
            </a:xfrm>
            <a:prstGeom prst="rect">
              <a:avLst/>
            </a:prstGeom>
          </p:spPr>
        </p:pic>
      </p:grpSp>
      <p:sp>
        <p:nvSpPr>
          <p:cNvPr id="12" name="5-Point Star 11"/>
          <p:cNvSpPr/>
          <p:nvPr/>
        </p:nvSpPr>
        <p:spPr>
          <a:xfrm>
            <a:off x="8618459" y="2273773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247380" y="2595408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8428499" y="2426173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8428499" y="2561322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8216643" y="2349530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265460"/>
              </p:ext>
            </p:extLst>
          </p:nvPr>
        </p:nvGraphicFramePr>
        <p:xfrm>
          <a:off x="7675062" y="446445"/>
          <a:ext cx="1312934" cy="5892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1181"/>
                <a:gridCol w="581753"/>
              </a:tblGrid>
              <a:tr h="2032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Harvard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P+</a:t>
                      </a:r>
                      <a:r>
                        <a:rPr lang="en-US" sz="1600" u="none" strike="noStrike" dirty="0" smtClean="0">
                          <a:effectLst/>
                        </a:rPr>
                        <a:t>D+I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  <a:tr h="2032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MIT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I+D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cxnSp>
        <p:nvCxnSpPr>
          <p:cNvPr id="18" name="Straight Arrow Connector 17"/>
          <p:cNvCxnSpPr/>
          <p:nvPr/>
        </p:nvCxnSpPr>
        <p:spPr>
          <a:xfrm>
            <a:off x="8713439" y="1035725"/>
            <a:ext cx="0" cy="1238048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5-Point Star 23"/>
          <p:cNvSpPr/>
          <p:nvPr/>
        </p:nvSpPr>
        <p:spPr>
          <a:xfrm>
            <a:off x="8535939" y="2381744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735176"/>
              </p:ext>
            </p:extLst>
          </p:nvPr>
        </p:nvGraphicFramePr>
        <p:xfrm>
          <a:off x="6969919" y="1035725"/>
          <a:ext cx="1361610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3415"/>
                <a:gridCol w="668195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Brown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C+P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979663"/>
              </p:ext>
            </p:extLst>
          </p:nvPr>
        </p:nvGraphicFramePr>
        <p:xfrm>
          <a:off x="6329428" y="1336872"/>
          <a:ext cx="1666241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1182"/>
                <a:gridCol w="605059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Dartmouth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cxnSp>
        <p:nvCxnSpPr>
          <p:cNvPr id="28" name="Straight Arrow Connector 27"/>
          <p:cNvCxnSpPr/>
          <p:nvPr/>
        </p:nvCxnSpPr>
        <p:spPr>
          <a:xfrm>
            <a:off x="8331529" y="1330365"/>
            <a:ext cx="247810" cy="1051379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984212" y="1616998"/>
            <a:ext cx="422391" cy="764746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5-Point Star 31"/>
          <p:cNvSpPr/>
          <p:nvPr/>
        </p:nvSpPr>
        <p:spPr>
          <a:xfrm>
            <a:off x="8369043" y="2291955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076066"/>
              </p:ext>
            </p:extLst>
          </p:nvPr>
        </p:nvGraphicFramePr>
        <p:xfrm>
          <a:off x="6173035" y="1924801"/>
          <a:ext cx="1502027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6599"/>
                <a:gridCol w="545428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Cornell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cxnSp>
        <p:nvCxnSpPr>
          <p:cNvPr id="34" name="Straight Arrow Connector 33"/>
          <p:cNvCxnSpPr>
            <a:endCxn id="14" idx="1"/>
          </p:cNvCxnSpPr>
          <p:nvPr/>
        </p:nvCxnSpPr>
        <p:spPr>
          <a:xfrm>
            <a:off x="7565029" y="1809752"/>
            <a:ext cx="863470" cy="685014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920615"/>
              </p:ext>
            </p:extLst>
          </p:nvPr>
        </p:nvGraphicFramePr>
        <p:xfrm>
          <a:off x="6065884" y="1616998"/>
          <a:ext cx="1510316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10594"/>
                <a:gridCol w="999722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Yale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P+T+i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76152"/>
              </p:ext>
            </p:extLst>
          </p:nvPr>
        </p:nvGraphicFramePr>
        <p:xfrm>
          <a:off x="5916319" y="2219441"/>
          <a:ext cx="1692282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48971"/>
                <a:gridCol w="743311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Columbia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D+C+P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cxnSp>
        <p:nvCxnSpPr>
          <p:cNvPr id="38" name="Straight Arrow Connector 37"/>
          <p:cNvCxnSpPr>
            <a:stCxn id="37" idx="3"/>
            <a:endCxn id="15" idx="1"/>
          </p:cNvCxnSpPr>
          <p:nvPr/>
        </p:nvCxnSpPr>
        <p:spPr>
          <a:xfrm>
            <a:off x="7608601" y="2366761"/>
            <a:ext cx="819898" cy="263154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3" idx="3"/>
            <a:endCxn id="16" idx="2"/>
          </p:cNvCxnSpPr>
          <p:nvPr/>
        </p:nvCxnSpPr>
        <p:spPr>
          <a:xfrm>
            <a:off x="7675062" y="2072121"/>
            <a:ext cx="577860" cy="456987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30159"/>
              </p:ext>
            </p:extLst>
          </p:nvPr>
        </p:nvGraphicFramePr>
        <p:xfrm>
          <a:off x="6514405" y="3022194"/>
          <a:ext cx="1173598" cy="3251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1674"/>
                <a:gridCol w="601924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Penn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39341"/>
              </p:ext>
            </p:extLst>
          </p:nvPr>
        </p:nvGraphicFramePr>
        <p:xfrm>
          <a:off x="6361761" y="2658961"/>
          <a:ext cx="1622451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32751"/>
                <a:gridCol w="6897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Princeton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P+I((F)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929235"/>
              </p:ext>
            </p:extLst>
          </p:nvPr>
        </p:nvGraphicFramePr>
        <p:xfrm>
          <a:off x="6775708" y="3511421"/>
          <a:ext cx="1217389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0008"/>
                <a:gridCol w="547381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JHU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sp>
        <p:nvSpPr>
          <p:cNvPr id="50" name="5-Point Star 49"/>
          <p:cNvSpPr/>
          <p:nvPr/>
        </p:nvSpPr>
        <p:spPr>
          <a:xfrm>
            <a:off x="8214306" y="2785321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-Point Star 50"/>
          <p:cNvSpPr/>
          <p:nvPr/>
        </p:nvSpPr>
        <p:spPr>
          <a:xfrm>
            <a:off x="8062962" y="2932053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-Point Star 51"/>
          <p:cNvSpPr/>
          <p:nvPr/>
        </p:nvSpPr>
        <p:spPr>
          <a:xfrm>
            <a:off x="8084103" y="3280821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-Point Star 52"/>
          <p:cNvSpPr/>
          <p:nvPr/>
        </p:nvSpPr>
        <p:spPr>
          <a:xfrm>
            <a:off x="4388430" y="5984272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-Point Star 53"/>
          <p:cNvSpPr/>
          <p:nvPr/>
        </p:nvSpPr>
        <p:spPr>
          <a:xfrm>
            <a:off x="4540830" y="6136672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5-Point Star 54"/>
          <p:cNvSpPr/>
          <p:nvPr/>
        </p:nvSpPr>
        <p:spPr>
          <a:xfrm>
            <a:off x="4635810" y="5984272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-Point Star 56"/>
          <p:cNvSpPr/>
          <p:nvPr/>
        </p:nvSpPr>
        <p:spPr>
          <a:xfrm>
            <a:off x="716914" y="4831535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-Point Star 57"/>
          <p:cNvSpPr/>
          <p:nvPr/>
        </p:nvSpPr>
        <p:spPr>
          <a:xfrm>
            <a:off x="961009" y="5062541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5-Point Star 58"/>
          <p:cNvSpPr/>
          <p:nvPr/>
        </p:nvSpPr>
        <p:spPr>
          <a:xfrm>
            <a:off x="315703" y="4302234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-Point Star 59"/>
          <p:cNvSpPr/>
          <p:nvPr/>
        </p:nvSpPr>
        <p:spPr>
          <a:xfrm>
            <a:off x="269576" y="4191249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5-Point Star 60"/>
          <p:cNvSpPr/>
          <p:nvPr/>
        </p:nvSpPr>
        <p:spPr>
          <a:xfrm>
            <a:off x="318371" y="4212445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5-Point Star 62"/>
          <p:cNvSpPr/>
          <p:nvPr/>
        </p:nvSpPr>
        <p:spPr>
          <a:xfrm>
            <a:off x="665007" y="4739699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437226"/>
              </p:ext>
            </p:extLst>
          </p:nvPr>
        </p:nvGraphicFramePr>
        <p:xfrm>
          <a:off x="413351" y="5803557"/>
          <a:ext cx="1973966" cy="22605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39284"/>
                <a:gridCol w="734682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UC San Diego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D+P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92441"/>
              </p:ext>
            </p:extLst>
          </p:nvPr>
        </p:nvGraphicFramePr>
        <p:xfrm>
          <a:off x="1250667" y="4244827"/>
          <a:ext cx="2273300" cy="2565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7800"/>
                <a:gridCol w="8255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UC Santa </a:t>
                      </a:r>
                      <a:r>
                        <a:rPr lang="en-US" sz="1600" u="none" strike="noStrike" dirty="0" smtClean="0">
                          <a:effectLst/>
                        </a:rPr>
                        <a:t>Cruz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646448"/>
              </p:ext>
            </p:extLst>
          </p:nvPr>
        </p:nvGraphicFramePr>
        <p:xfrm>
          <a:off x="692418" y="3442825"/>
          <a:ext cx="2273300" cy="769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47800"/>
                <a:gridCol w="825500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UC San Francisco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P+I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UC Berkely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P+C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Stanford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P+d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87035"/>
              </p:ext>
            </p:extLst>
          </p:nvPr>
        </p:nvGraphicFramePr>
        <p:xfrm>
          <a:off x="718530" y="2803783"/>
          <a:ext cx="1295440" cy="2565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5029"/>
                <a:gridCol w="470411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cxnSp>
        <p:nvCxnSpPr>
          <p:cNvPr id="70" name="Straight Arrow Connector 69"/>
          <p:cNvCxnSpPr>
            <a:stCxn id="47" idx="3"/>
          </p:cNvCxnSpPr>
          <p:nvPr/>
        </p:nvCxnSpPr>
        <p:spPr>
          <a:xfrm>
            <a:off x="7984212" y="2806281"/>
            <a:ext cx="289851" cy="92059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6" idx="3"/>
          </p:cNvCxnSpPr>
          <p:nvPr/>
        </p:nvCxnSpPr>
        <p:spPr>
          <a:xfrm flipV="1">
            <a:off x="7688003" y="3060323"/>
            <a:ext cx="396100" cy="124431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7995669" y="3405131"/>
            <a:ext cx="124713" cy="106292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 flipV="1">
            <a:off x="403312" y="2692324"/>
            <a:ext cx="289106" cy="113958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67187"/>
              </p:ext>
            </p:extLst>
          </p:nvPr>
        </p:nvGraphicFramePr>
        <p:xfrm>
          <a:off x="2998010" y="5302072"/>
          <a:ext cx="1390420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5519"/>
                <a:gridCol w="504901"/>
              </a:tblGrid>
              <a:tr h="2032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Baylor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2478"/>
              </p:ext>
            </p:extLst>
          </p:nvPr>
        </p:nvGraphicFramePr>
        <p:xfrm>
          <a:off x="4633836" y="4947391"/>
          <a:ext cx="1390420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5519"/>
                <a:gridCol w="504901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Rice 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P+G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61661"/>
              </p:ext>
            </p:extLst>
          </p:nvPr>
        </p:nvGraphicFramePr>
        <p:xfrm>
          <a:off x="4825770" y="5291124"/>
          <a:ext cx="1644346" cy="2946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96697"/>
                <a:gridCol w="447649"/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MD Anderson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D+P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25400" marB="25400" anchor="b"/>
                </a:tc>
              </a:tr>
            </a:tbl>
          </a:graphicData>
        </a:graphic>
      </p:graphicFrame>
      <p:cxnSp>
        <p:nvCxnSpPr>
          <p:cNvPr id="84" name="Straight Arrow Connector 83"/>
          <p:cNvCxnSpPr>
            <a:endCxn id="61" idx="1"/>
          </p:cNvCxnSpPr>
          <p:nvPr/>
        </p:nvCxnSpPr>
        <p:spPr>
          <a:xfrm flipH="1">
            <a:off x="318371" y="3564777"/>
            <a:ext cx="374047" cy="716261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7" idx="1"/>
            <a:endCxn id="60" idx="4"/>
          </p:cNvCxnSpPr>
          <p:nvPr/>
        </p:nvCxnSpPr>
        <p:spPr>
          <a:xfrm flipH="1">
            <a:off x="459536" y="3827635"/>
            <a:ext cx="232882" cy="432207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endCxn id="59" idx="4"/>
          </p:cNvCxnSpPr>
          <p:nvPr/>
        </p:nvCxnSpPr>
        <p:spPr>
          <a:xfrm flipH="1">
            <a:off x="505663" y="4122656"/>
            <a:ext cx="186756" cy="248171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66" idx="1"/>
            <a:endCxn id="71" idx="4"/>
          </p:cNvCxnSpPr>
          <p:nvPr/>
        </p:nvCxnSpPr>
        <p:spPr>
          <a:xfrm flipH="1">
            <a:off x="573164" y="4373097"/>
            <a:ext cx="677503" cy="172172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808609" y="4656254"/>
            <a:ext cx="747119" cy="138737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0" idx="1"/>
          </p:cNvCxnSpPr>
          <p:nvPr/>
        </p:nvCxnSpPr>
        <p:spPr>
          <a:xfrm flipH="1" flipV="1">
            <a:off x="952559" y="4910142"/>
            <a:ext cx="603169" cy="7120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V="1">
            <a:off x="668415" y="5291124"/>
            <a:ext cx="292594" cy="512433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3959813" y="5607661"/>
            <a:ext cx="428617" cy="421955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4633836" y="5253617"/>
            <a:ext cx="57420" cy="778289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4788210" y="5585764"/>
            <a:ext cx="203906" cy="443852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5-Point Star 70"/>
          <p:cNvSpPr/>
          <p:nvPr/>
        </p:nvSpPr>
        <p:spPr>
          <a:xfrm>
            <a:off x="383204" y="4476676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9" name="Table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286261"/>
              </p:ext>
            </p:extLst>
          </p:nvPr>
        </p:nvGraphicFramePr>
        <p:xfrm>
          <a:off x="3332600" y="2543511"/>
          <a:ext cx="2019300" cy="1066800"/>
        </p:xfrm>
        <a:graphic>
          <a:graphicData uri="http://schemas.openxmlformats.org/drawingml/2006/table">
            <a:tbl>
              <a:tblPr/>
              <a:tblGrid>
                <a:gridCol w="2019300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P=program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D=department 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C/I=center / instatute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G=Research Group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0" name="Table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64396"/>
              </p:ext>
            </p:extLst>
          </p:nvPr>
        </p:nvGraphicFramePr>
        <p:xfrm>
          <a:off x="1555728" y="4532452"/>
          <a:ext cx="2819980" cy="7696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7952"/>
                <a:gridCol w="139202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Caltech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USC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UC Los Angeles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98" name="5-Point Star 97"/>
          <p:cNvSpPr/>
          <p:nvPr/>
        </p:nvSpPr>
        <p:spPr>
          <a:xfrm>
            <a:off x="857904" y="4767813"/>
            <a:ext cx="189960" cy="179578"/>
          </a:xfrm>
          <a:prstGeom prst="star5">
            <a:avLst>
              <a:gd name="adj" fmla="val 17728"/>
              <a:gd name="hf" fmla="val 105146"/>
              <a:gd name="vf" fmla="val 110557"/>
            </a:avLst>
          </a:prstGeom>
          <a:solidFill>
            <a:srgbClr val="FF0000"/>
          </a:solidFill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Arrow Connector 103"/>
          <p:cNvCxnSpPr/>
          <p:nvPr/>
        </p:nvCxnSpPr>
        <p:spPr>
          <a:xfrm flipH="1" flipV="1">
            <a:off x="906874" y="4996484"/>
            <a:ext cx="657304" cy="138166"/>
          </a:xfrm>
          <a:prstGeom prst="straightConnector1">
            <a:avLst/>
          </a:prstGeom>
          <a:ln w="3175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50126" y="1224514"/>
            <a:ext cx="38856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more information see: http://</a:t>
            </a:r>
            <a:r>
              <a:rPr lang="en-US" dirty="0" err="1"/>
              <a:t>blog.gerstein.info</a:t>
            </a:r>
            <a:r>
              <a:rPr lang="en-US" dirty="0"/>
              <a:t>/2014/05/updated-listing-of-us-programs-</a:t>
            </a:r>
            <a:r>
              <a:rPr lang="en-US" dirty="0" err="1"/>
              <a:t>in.html</a:t>
            </a:r>
            <a:r>
              <a:rPr lang="en-US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336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138</Words>
  <Application>Microsoft Macintosh PowerPoint</Application>
  <PresentationFormat>On-screen Show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Bedford</dc:creator>
  <cp:lastModifiedBy>Jason Bedford</cp:lastModifiedBy>
  <cp:revision>6</cp:revision>
  <dcterms:created xsi:type="dcterms:W3CDTF">2014-10-02T23:50:34Z</dcterms:created>
  <dcterms:modified xsi:type="dcterms:W3CDTF">2014-11-11T16:47:31Z</dcterms:modified>
</cp:coreProperties>
</file>